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70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5" r:id="rId8"/>
    <p:sldId id="264" r:id="rId9"/>
    <p:sldId id="261" r:id="rId10"/>
    <p:sldId id="272" r:id="rId11"/>
    <p:sldId id="273" r:id="rId12"/>
    <p:sldId id="275" r:id="rId13"/>
    <p:sldId id="274" r:id="rId14"/>
    <p:sldId id="266" r:id="rId15"/>
    <p:sldId id="267" r:id="rId16"/>
    <p:sldId id="271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1" autoAdjust="0"/>
    <p:restoredTop sz="93704"/>
  </p:normalViewPr>
  <p:slideViewPr>
    <p:cSldViewPr snapToGrid="0" snapToObjects="1">
      <p:cViewPr varScale="1">
        <p:scale>
          <a:sx n="79" d="100"/>
          <a:sy n="79" d="100"/>
        </p:scale>
        <p:origin x="78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rgbClr val="FFFFFF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0-ECDD-407C-ACC0-C7CED1E648C3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DD-407C-ACC0-C7CED1E648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chemeClr val="bg1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0-C1D9-4026-9D9F-1BAA696AC212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1D9-4026-9D9F-1BAA696AC2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chemeClr val="bg1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0-6906-445F-9173-4D1F4DD2BFD0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06-445F-9173-4D1F4DD2BF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rgbClr val="FFFFFF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0-CD71-460C-8A9D-6EEFEFE880AA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D71-460C-8A9D-6EEFEFE880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hdphoto1.wdp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2022/5/24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192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3250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3633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6444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1689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124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89645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3461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3234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9217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0508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030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5466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0375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2537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5521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588789" y="359115"/>
            <a:ext cx="5726113" cy="3385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COMPANY LOGO</a:t>
            </a:r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588790" y="1003683"/>
            <a:ext cx="10162630" cy="33547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10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项目策划</a:t>
            </a:r>
          </a:p>
          <a:p>
            <a:pPr lvl="0"/>
            <a:r>
              <a:rPr lang="en-US" altLang="zh-CN" dirty="0"/>
              <a:t>Business Plan</a:t>
            </a:r>
          </a:p>
        </p:txBody>
      </p:sp>
      <p:sp>
        <p:nvSpPr>
          <p:cNvPr id="24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588788" y="4843890"/>
            <a:ext cx="5726113" cy="3385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</a:p>
        </p:txBody>
      </p:sp>
    </p:spTree>
    <p:extLst>
      <p:ext uri="{BB962C8B-B14F-4D97-AF65-F5344CB8AC3E}">
        <p14:creationId xmlns:p14="http://schemas.microsoft.com/office/powerpoint/2010/main" val="385602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页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881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175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136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15670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6672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889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5487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264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71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2540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908139" y="1301621"/>
            <a:ext cx="5656948" cy="4254757"/>
          </a:xfrm>
          <a:prstGeom prst="rect">
            <a:avLst/>
          </a:prstGeom>
          <a:noFill/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cs typeface="+mn-ea"/>
              <a:sym typeface="+mn-lt"/>
            </a:endParaRPr>
          </a:p>
        </p:txBody>
      </p:sp>
      <p:sp>
        <p:nvSpPr>
          <p:cNvPr id="4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7523041" y="2247250"/>
            <a:ext cx="3712215" cy="18928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117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41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7523042" y="4025250"/>
            <a:ext cx="3712215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42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1239491" y="1955714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3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2149113" y="2163463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4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1239491" y="2988102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5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49113" y="3195851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1239491" y="4026848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7" name="文本占位符 18"/>
          <p:cNvSpPr>
            <a:spLocks noGrp="1"/>
          </p:cNvSpPr>
          <p:nvPr>
            <p:ph type="body" sz="quarter" idx="17" hasCustomPrompt="1"/>
          </p:nvPr>
        </p:nvSpPr>
        <p:spPr>
          <a:xfrm>
            <a:off x="2149113" y="4234597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</p:spTree>
    <p:extLst>
      <p:ext uri="{BB962C8B-B14F-4D97-AF65-F5344CB8AC3E}">
        <p14:creationId xmlns:p14="http://schemas.microsoft.com/office/powerpoint/2010/main" val="1669694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908139" y="1301621"/>
            <a:ext cx="5656948" cy="4254757"/>
          </a:xfrm>
          <a:prstGeom prst="rect">
            <a:avLst/>
          </a:prstGeom>
          <a:noFill/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cs typeface="+mn-ea"/>
              <a:sym typeface="+mn-lt"/>
            </a:endParaRPr>
          </a:p>
        </p:txBody>
      </p:sp>
      <p:sp>
        <p:nvSpPr>
          <p:cNvPr id="4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7523041" y="2247250"/>
            <a:ext cx="3712215" cy="18928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117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41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7523042" y="4025250"/>
            <a:ext cx="3712215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42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1239491" y="1464015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3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2149113" y="1671764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4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1239491" y="2496403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5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49113" y="2704152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1239491" y="3535149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7" name="文本占位符 18"/>
          <p:cNvSpPr>
            <a:spLocks noGrp="1"/>
          </p:cNvSpPr>
          <p:nvPr>
            <p:ph type="body" sz="quarter" idx="17" hasCustomPrompt="1"/>
          </p:nvPr>
        </p:nvSpPr>
        <p:spPr>
          <a:xfrm>
            <a:off x="2149113" y="3742898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8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1239491" y="4573894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9" name="文本占位符 18"/>
          <p:cNvSpPr>
            <a:spLocks noGrp="1"/>
          </p:cNvSpPr>
          <p:nvPr>
            <p:ph type="body" sz="quarter" idx="19" hasCustomPrompt="1"/>
          </p:nvPr>
        </p:nvSpPr>
        <p:spPr>
          <a:xfrm>
            <a:off x="2149113" y="4781643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</p:spTree>
    <p:extLst>
      <p:ext uri="{BB962C8B-B14F-4D97-AF65-F5344CB8AC3E}">
        <p14:creationId xmlns:p14="http://schemas.microsoft.com/office/powerpoint/2010/main" val="302108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908139" y="774699"/>
            <a:ext cx="5656948" cy="5308602"/>
          </a:xfrm>
          <a:prstGeom prst="rect">
            <a:avLst/>
          </a:prstGeom>
          <a:noFill/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cs typeface="+mn-ea"/>
              <a:sym typeface="+mn-lt"/>
            </a:endParaRPr>
          </a:p>
        </p:txBody>
      </p:sp>
      <p:sp>
        <p:nvSpPr>
          <p:cNvPr id="4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7523041" y="2247250"/>
            <a:ext cx="3712215" cy="18928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117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41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7523042" y="4025250"/>
            <a:ext cx="3712215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42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1239491" y="949436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3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2149113" y="1157185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4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1239491" y="1981824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5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49113" y="2189573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1239491" y="3020570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7" name="文本占位符 18"/>
          <p:cNvSpPr>
            <a:spLocks noGrp="1"/>
          </p:cNvSpPr>
          <p:nvPr>
            <p:ph type="body" sz="quarter" idx="17" hasCustomPrompt="1"/>
          </p:nvPr>
        </p:nvSpPr>
        <p:spPr>
          <a:xfrm>
            <a:off x="2149113" y="3228319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48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1239491" y="4059315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9" name="文本占位符 18"/>
          <p:cNvSpPr>
            <a:spLocks noGrp="1"/>
          </p:cNvSpPr>
          <p:nvPr>
            <p:ph type="body" sz="quarter" idx="19" hasCustomPrompt="1"/>
          </p:nvPr>
        </p:nvSpPr>
        <p:spPr>
          <a:xfrm>
            <a:off x="2149113" y="4267064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15" name="文本占位符 18"/>
          <p:cNvSpPr>
            <a:spLocks noGrp="1"/>
          </p:cNvSpPr>
          <p:nvPr>
            <p:ph type="body" sz="quarter" idx="20" hasCustomPrompt="1"/>
          </p:nvPr>
        </p:nvSpPr>
        <p:spPr>
          <a:xfrm>
            <a:off x="1239491" y="5067570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21" hasCustomPrompt="1"/>
          </p:nvPr>
        </p:nvSpPr>
        <p:spPr>
          <a:xfrm>
            <a:off x="2149113" y="5275319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</p:spTree>
    <p:extLst>
      <p:ext uri="{BB962C8B-B14F-4D97-AF65-F5344CB8AC3E}">
        <p14:creationId xmlns:p14="http://schemas.microsoft.com/office/powerpoint/2010/main" val="4049076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908139" y="471639"/>
            <a:ext cx="5656948" cy="5914722"/>
          </a:xfrm>
          <a:prstGeom prst="rect">
            <a:avLst/>
          </a:prstGeom>
          <a:noFill/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cs typeface="+mn-ea"/>
              <a:sym typeface="+mn-lt"/>
            </a:endParaRPr>
          </a:p>
        </p:txBody>
      </p:sp>
      <p:sp>
        <p:nvSpPr>
          <p:cNvPr id="40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7523041" y="2247250"/>
            <a:ext cx="3712215" cy="18928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117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  <p:sp>
        <p:nvSpPr>
          <p:cNvPr id="41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7523042" y="4025250"/>
            <a:ext cx="3712215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42" name="文本占位符 18"/>
          <p:cNvSpPr>
            <a:spLocks noGrp="1"/>
          </p:cNvSpPr>
          <p:nvPr>
            <p:ph type="body" sz="quarter" idx="10" hasCustomPrompt="1"/>
          </p:nvPr>
        </p:nvSpPr>
        <p:spPr>
          <a:xfrm>
            <a:off x="1239491" y="867248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43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2149113" y="1074997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15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1239491" y="1675962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49113" y="1883711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17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1239491" y="2563099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18" name="文本占位符 18"/>
          <p:cNvSpPr>
            <a:spLocks noGrp="1"/>
          </p:cNvSpPr>
          <p:nvPr>
            <p:ph type="body" sz="quarter" idx="17" hasCustomPrompt="1"/>
          </p:nvPr>
        </p:nvSpPr>
        <p:spPr>
          <a:xfrm>
            <a:off x="2149113" y="2770848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1239491" y="3450236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9" hasCustomPrompt="1"/>
          </p:nvPr>
        </p:nvSpPr>
        <p:spPr>
          <a:xfrm>
            <a:off x="2149113" y="3657985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20" hasCustomPrompt="1"/>
          </p:nvPr>
        </p:nvSpPr>
        <p:spPr>
          <a:xfrm>
            <a:off x="1239491" y="4310494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23" name="文本占位符 18"/>
          <p:cNvSpPr>
            <a:spLocks noGrp="1"/>
          </p:cNvSpPr>
          <p:nvPr>
            <p:ph type="body" sz="quarter" idx="21" hasCustomPrompt="1"/>
          </p:nvPr>
        </p:nvSpPr>
        <p:spPr>
          <a:xfrm>
            <a:off x="2149113" y="4518243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  <p:sp>
        <p:nvSpPr>
          <p:cNvPr id="24" name="文本占位符 18"/>
          <p:cNvSpPr>
            <a:spLocks noGrp="1"/>
          </p:cNvSpPr>
          <p:nvPr>
            <p:ph type="body" sz="quarter" idx="22" hasCustomPrompt="1"/>
          </p:nvPr>
        </p:nvSpPr>
        <p:spPr>
          <a:xfrm>
            <a:off x="1239491" y="5183987"/>
            <a:ext cx="124971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</a:p>
        </p:txBody>
      </p:sp>
      <p:sp>
        <p:nvSpPr>
          <p:cNvPr id="25" name="文本占位符 18"/>
          <p:cNvSpPr>
            <a:spLocks noGrp="1"/>
          </p:cNvSpPr>
          <p:nvPr>
            <p:ph type="body" sz="quarter" idx="23" hasCustomPrompt="1"/>
          </p:nvPr>
        </p:nvSpPr>
        <p:spPr>
          <a:xfrm>
            <a:off x="2149113" y="5391736"/>
            <a:ext cx="4103792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市场分析</a:t>
            </a:r>
          </a:p>
        </p:txBody>
      </p:sp>
    </p:spTree>
    <p:extLst>
      <p:ext uri="{BB962C8B-B14F-4D97-AF65-F5344CB8AC3E}">
        <p14:creationId xmlns:p14="http://schemas.microsoft.com/office/powerpoint/2010/main" val="231317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5240126" y="1245315"/>
            <a:ext cx="1711749" cy="1711749"/>
          </a:xfrm>
          <a:prstGeom prst="ellipse">
            <a:avLst/>
          </a:prstGeom>
          <a:noFill/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文本占位符 18"/>
          <p:cNvSpPr>
            <a:spLocks noGrp="1"/>
          </p:cNvSpPr>
          <p:nvPr>
            <p:ph type="body" sz="quarter" idx="11" hasCustomPrompt="1"/>
          </p:nvPr>
        </p:nvSpPr>
        <p:spPr>
          <a:xfrm>
            <a:off x="4239893" y="1169140"/>
            <a:ext cx="3712215" cy="18928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1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8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3629431" y="3015121"/>
            <a:ext cx="4933138" cy="10772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SECTION TITLE HERE</a:t>
            </a:r>
          </a:p>
          <a:p>
            <a:pPr lvl="0"/>
            <a:r>
              <a:rPr lang="zh-CN" altLang="en-US" dirty="0"/>
              <a:t>市场分析</a:t>
            </a:r>
          </a:p>
        </p:txBody>
      </p:sp>
      <p:sp>
        <p:nvSpPr>
          <p:cNvPr id="9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4239893" y="4013080"/>
            <a:ext cx="3712215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None/>
              <a:defRPr sz="13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10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811058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5892138" y="0"/>
            <a:ext cx="6300657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1986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76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页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4" y="4968552"/>
            <a:ext cx="12192000" cy="188944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67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909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57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2" r:id="rId2"/>
    <p:sldLayoutId id="2147483696" r:id="rId3"/>
    <p:sldLayoutId id="2147483697" r:id="rId4"/>
    <p:sldLayoutId id="2147483698" r:id="rId5"/>
    <p:sldLayoutId id="2147483693" r:id="rId6"/>
    <p:sldLayoutId id="2147483694" r:id="rId7"/>
    <p:sldLayoutId id="2147483690" r:id="rId8"/>
    <p:sldLayoutId id="2147483695" r:id="rId9"/>
    <p:sldLayoutId id="2147483691" r:id="rId10"/>
    <p:sldLayoutId id="2147483699" r:id="rId11"/>
    <p:sldLayoutId id="2147483688" r:id="rId12"/>
    <p:sldLayoutId id="2147483700" r:id="rId13"/>
  </p:sldLayoutIdLst>
  <p:txStyles>
    <p:titleStyle>
      <a:lvl1pPr algn="ctr" defTabSz="609524" rtl="0" eaLnBrk="1" latinLnBrk="0" hangingPunct="1">
        <a:spcBef>
          <a:spcPct val="0"/>
        </a:spcBef>
        <a:buNone/>
        <a:defRPr sz="58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43" indent="-457143" algn="l" defTabSz="609524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476" indent="-380952" algn="l" defTabSz="609524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810" indent="-304762" algn="l" defTabSz="60952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34" indent="-304762" algn="l" defTabSz="609524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857" indent="-304762" algn="l" defTabSz="609524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381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905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429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952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24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48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71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95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19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143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666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9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43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588790" y="1003683"/>
            <a:ext cx="10162630" cy="3354765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LBPH</a:t>
            </a:r>
          </a:p>
          <a:p>
            <a:r>
              <a:rPr lang="zh-CN" altLang="en-US" dirty="0"/>
              <a:t>人脸识别系统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/>
          </p:nvPr>
        </p:nvSpPr>
        <p:spPr>
          <a:xfrm>
            <a:off x="6314901" y="5013167"/>
            <a:ext cx="5726113" cy="338554"/>
          </a:xfrm>
        </p:spPr>
        <p:txBody>
          <a:bodyPr/>
          <a:lstStyle/>
          <a:p>
            <a:r>
              <a:rPr lang="zh-CN" altLang="en-US" dirty="0"/>
              <a:t>倪涛涛 </a:t>
            </a:r>
            <a:r>
              <a:rPr lang="en-US" altLang="zh-CN" dirty="0"/>
              <a:t>212210731119</a:t>
            </a:r>
          </a:p>
        </p:txBody>
      </p:sp>
    </p:spTree>
    <p:extLst>
      <p:ext uri="{BB962C8B-B14F-4D97-AF65-F5344CB8AC3E}">
        <p14:creationId xmlns:p14="http://schemas.microsoft.com/office/powerpoint/2010/main" val="173596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5021" y="412773"/>
            <a:ext cx="109436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/>
            <a:r>
              <a:rPr kumimoji="1" lang="en-US" altLang="zh-CN" sz="4400" kern="0" dirty="0">
                <a:solidFill>
                  <a:schemeClr val="bg2"/>
                </a:solidFill>
                <a:cs typeface="+mn-ea"/>
                <a:sym typeface="+mn-lt"/>
              </a:rPr>
              <a:t>cv2.face.LBPHFaceRecognizer_create()</a:t>
            </a:r>
            <a:r>
              <a:rPr kumimoji="1" lang="zh-CN" altLang="en-US" sz="4400" kern="0" dirty="0">
                <a:solidFill>
                  <a:schemeClr val="bg2"/>
                </a:solidFill>
                <a:cs typeface="+mn-ea"/>
                <a:sym typeface="+mn-lt"/>
              </a:rPr>
              <a:t>生成</a:t>
            </a:r>
            <a:r>
              <a:rPr kumimoji="1" lang="en-US" altLang="zh-CN" sz="4400" kern="0" dirty="0">
                <a:solidFill>
                  <a:schemeClr val="bg2"/>
                </a:solidFill>
                <a:cs typeface="+mn-ea"/>
                <a:sym typeface="+mn-lt"/>
              </a:rPr>
              <a:t>LBPH</a:t>
            </a:r>
            <a:r>
              <a:rPr kumimoji="1" lang="zh-CN" altLang="en-US" sz="4400" kern="0" dirty="0">
                <a:solidFill>
                  <a:schemeClr val="bg2"/>
                </a:solidFill>
                <a:cs typeface="+mn-ea"/>
                <a:sym typeface="+mn-lt"/>
              </a:rPr>
              <a:t>识别器实例模型</a:t>
            </a:r>
            <a:endParaRPr kumimoji="1" lang="en-US" altLang="zh-CN" sz="4267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E44E74-F720-7338-8CF0-EE80010639D8}"/>
              </a:ext>
            </a:extLst>
          </p:cNvPr>
          <p:cNvSpPr txBox="1"/>
          <p:nvPr/>
        </p:nvSpPr>
        <p:spPr>
          <a:xfrm>
            <a:off x="126460" y="2821991"/>
            <a:ext cx="1199420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def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LBPHFaceRecognizer_create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(radius=None, neighbors=None,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grid_x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=None,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grid_y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=None, threshold=None): </a:t>
            </a:r>
          </a:p>
          <a:p>
            <a:pPr defTabSz="914309"/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radius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：半径值，默认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1 </a:t>
            </a: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neighbors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：领域点的个数，默认采用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领域，根据需要可以计算更多的领域点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grid_x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：将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LBP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特征图像划分为一个个单元格时，每个单元格在水平方向上的像素个数。默认值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，即将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LBP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特征图像在行方向上以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个像素为单位分组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grid_y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：将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LBP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特征图像划分为一个个单元格时，每个单元格在垂直方向上的像素个数。默认值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，即将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LBP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特征图像在列方向上以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个像素为单位分组 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threshold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：预测时所使用的阈值。如果大于该阈值，就认为没有识别到任何目标对象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211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5021" y="412773"/>
            <a:ext cx="109436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/>
            <a:r>
              <a:rPr kumimoji="1" lang="en-US" altLang="zh-CN" sz="4400" kern="0" dirty="0">
                <a:solidFill>
                  <a:schemeClr val="bg2"/>
                </a:solidFill>
                <a:cs typeface="+mn-ea"/>
                <a:sym typeface="+mn-lt"/>
              </a:rPr>
              <a:t>cv2.face_FaceRecognizer.train()</a:t>
            </a:r>
          </a:p>
          <a:p>
            <a:pPr algn="ctr" defTabSz="914309"/>
            <a:r>
              <a:rPr kumimoji="1" lang="zh-CN" altLang="en-US" sz="4400" kern="0" dirty="0">
                <a:solidFill>
                  <a:schemeClr val="bg2"/>
                </a:solidFill>
                <a:cs typeface="+mn-ea"/>
                <a:sym typeface="+mn-lt"/>
              </a:rPr>
              <a:t>完成训练 </a:t>
            </a:r>
            <a:endParaRPr kumimoji="1" lang="en-US" altLang="zh-CN" sz="4267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E44E74-F720-7338-8CF0-EE80010639D8}"/>
              </a:ext>
            </a:extLst>
          </p:cNvPr>
          <p:cNvSpPr txBox="1"/>
          <p:nvPr/>
        </p:nvSpPr>
        <p:spPr>
          <a:xfrm>
            <a:off x="126460" y="2821991"/>
            <a:ext cx="119942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def cv2.face_FaceRecognizer.train(self,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src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, labels):</a:t>
            </a:r>
          </a:p>
          <a:p>
            <a:pPr defTabSz="914309"/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src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：训练图像，相当于前面识别图像的训练集，用来学习的人脸图像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labels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：标签，人脸图像所对应的标签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5021" y="412773"/>
            <a:ext cx="109436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/>
            <a:r>
              <a:rPr kumimoji="1" lang="en-US" altLang="zh-CN" sz="4400" kern="0" dirty="0">
                <a:solidFill>
                  <a:schemeClr val="bg2"/>
                </a:solidFill>
                <a:cs typeface="+mn-ea"/>
                <a:sym typeface="+mn-lt"/>
              </a:rPr>
              <a:t>cv2.face_FaceRecognizer.predict()</a:t>
            </a:r>
            <a:r>
              <a:rPr kumimoji="1" lang="zh-CN" altLang="en-US" sz="4400" kern="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kumimoji="1" lang="en-US" altLang="zh-CN" sz="44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algn="ctr" defTabSz="914309"/>
            <a:r>
              <a:rPr kumimoji="1" lang="zh-CN" altLang="en-US" sz="4400" kern="0" dirty="0">
                <a:solidFill>
                  <a:schemeClr val="bg2"/>
                </a:solidFill>
                <a:cs typeface="+mn-ea"/>
                <a:sym typeface="+mn-lt"/>
              </a:rPr>
              <a:t>完成人脸识别</a:t>
            </a:r>
            <a:endParaRPr kumimoji="1" lang="en-US" altLang="zh-CN" sz="4267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E44E74-F720-7338-8CF0-EE80010639D8}"/>
              </a:ext>
            </a:extLst>
          </p:cNvPr>
          <p:cNvSpPr txBox="1"/>
          <p:nvPr/>
        </p:nvSpPr>
        <p:spPr>
          <a:xfrm>
            <a:off x="126460" y="2821991"/>
            <a:ext cx="1199420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def cv2.face_FaceRecognizer.predict(self,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src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) : </a:t>
            </a:r>
          </a:p>
          <a:p>
            <a:pPr defTabSz="914309"/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     </a:t>
            </a:r>
            <a:r>
              <a:rPr kumimoji="1" lang="en-US" altLang="zh-CN" sz="1600" kern="0" dirty="0" err="1">
                <a:solidFill>
                  <a:schemeClr val="bg2"/>
                </a:solidFill>
                <a:cs typeface="+mn-ea"/>
                <a:sym typeface="+mn-lt"/>
              </a:rPr>
              <a:t>src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：需要识别的人脸图像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    返回值有两个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marL="342900" indent="-342900" defTabSz="914309">
              <a:buFont typeface="+mj-lt"/>
              <a:buAutoNum type="arabicPeriod"/>
            </a:pP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一个返回前面训练集匹配的人脸识别的标签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label</a:t>
            </a:r>
          </a:p>
          <a:p>
            <a:pPr marL="342900" indent="-342900" defTabSz="914309">
              <a:buFont typeface="+mj-lt"/>
              <a:buAutoNum type="arabicPeriod"/>
            </a:pP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一个是用来衡量识别结果与原有模型之间的距离。通常情况下，小于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50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的值是可以接受的，如果该值大于</a:t>
            </a:r>
            <a:r>
              <a:rPr kumimoji="1" lang="en-US" altLang="zh-CN" sz="1600" kern="0" dirty="0">
                <a:solidFill>
                  <a:schemeClr val="bg2"/>
                </a:solidFill>
                <a:cs typeface="+mn-ea"/>
                <a:sym typeface="+mn-lt"/>
              </a:rPr>
              <a:t>80</a:t>
            </a:r>
            <a:r>
              <a:rPr kumimoji="1" lang="zh-CN" altLang="en-US" sz="1600" kern="0" dirty="0">
                <a:solidFill>
                  <a:schemeClr val="bg2"/>
                </a:solidFill>
                <a:cs typeface="+mn-ea"/>
                <a:sym typeface="+mn-lt"/>
              </a:rPr>
              <a:t>则认为差别较大。</a:t>
            </a:r>
            <a:endParaRPr kumimoji="1" lang="en-US" altLang="zh-CN" sz="1600" kern="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9306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3629431" y="3015121"/>
            <a:ext cx="4933138" cy="584775"/>
          </a:xfrm>
        </p:spPr>
        <p:txBody>
          <a:bodyPr/>
          <a:lstStyle/>
          <a:p>
            <a:r>
              <a:rPr lang="zh-CN" altLang="en-US" dirty="0"/>
              <a:t>系统核心代码</a:t>
            </a:r>
          </a:p>
        </p:txBody>
      </p:sp>
    </p:spTree>
    <p:extLst>
      <p:ext uri="{BB962C8B-B14F-4D97-AF65-F5344CB8AC3E}">
        <p14:creationId xmlns:p14="http://schemas.microsoft.com/office/powerpoint/2010/main" val="325403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5040180" y="2856146"/>
            <a:ext cx="184731" cy="1200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09"/>
            <a:endParaRPr lang="zh-CN" altLang="en-US" sz="7199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48638" y="4160778"/>
            <a:ext cx="184731" cy="1200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09"/>
            <a:endParaRPr lang="zh-CN" altLang="en-US" sz="7199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 flipH="1">
            <a:off x="603115" y="1333367"/>
            <a:ext cx="10558680" cy="5130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import cv2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import 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numpy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as np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images = [] 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images.append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(cv2.imread("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img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/taotao1.jpg", cv2.IMREAD_GRAYSCALE)) 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images.append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(cv2.imread("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img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/taotao2.jpg", cv2.IMREAD_GRAYSCALE))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images.append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(cv2.imread("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img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/zhurui1.jpg", cv2.IMREAD_GRAYSCALE))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images.append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(cv2.imread("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img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/zhurui2.jpg", cv2.IMREAD_GRAYSCALE)) labels = [0, 0, 1, 1] # 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生成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LBPH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识别器实例模型 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recognizer = cv2.face.LBPHFaceRecognizer_create() # 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训练图像 </a:t>
            </a:r>
            <a:endParaRPr lang="en-US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recognizer.train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(images, 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np.array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(labels))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predict_image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= cv2.imread('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img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/taotao3.jpg', cv2.IMREAD_GRAYSCALE)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label, confidence = 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recognizer.predict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predict_image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print(label)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if label==0: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 print("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匹配的人脸为涛涛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")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 err="1">
                <a:solidFill>
                  <a:schemeClr val="bg1"/>
                </a:solidFill>
                <a:cs typeface="+mn-ea"/>
                <a:sym typeface="+mn-lt"/>
              </a:rPr>
              <a:t>elif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label==1: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 print("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匹配的人脸为瑞瑞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") 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print("confidence=", confidence)</a:t>
            </a: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 """ </a:t>
            </a:r>
          </a:p>
          <a:p>
            <a:pPr defTabSz="914309">
              <a:lnSpc>
                <a:spcPct val="130000"/>
              </a:lnSpc>
            </a:pP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从输出结果来看，标签值为“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0”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，置信区间为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42.13175573481297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，这说明</a:t>
            </a: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图被识别为涛涛对应的人脸图像。不过，数据量越大越准确 </a:t>
            </a:r>
            <a:endParaRPr lang="en-US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en-US" altLang="zh-CN" sz="1333" kern="0" dirty="0">
                <a:solidFill>
                  <a:schemeClr val="bg1"/>
                </a:solidFill>
                <a:cs typeface="+mn-ea"/>
                <a:sym typeface="+mn-lt"/>
              </a:rPr>
              <a:t>"""</a:t>
            </a:r>
            <a:endParaRPr lang="zh-CN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514917" y="840988"/>
            <a:ext cx="26468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09"/>
            <a:r>
              <a:rPr lang="zh-CN" altLang="en-US" sz="3200" kern="0" dirty="0">
                <a:solidFill>
                  <a:schemeClr val="bg1"/>
                </a:solidFill>
                <a:cs typeface="+mn-ea"/>
                <a:sym typeface="+mn-lt"/>
              </a:rPr>
              <a:t>系统核心代码</a:t>
            </a:r>
            <a:endParaRPr lang="zh-CN" altLang="en-US" sz="32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79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检测结果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04623"/>
            <a:ext cx="1847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endParaRPr lang="en-US" altLang="zh-CN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  <a:p>
            <a:pPr defTabSz="609585"/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9C088C-3B95-0321-5CB5-3EA5E719B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2783" y="2123668"/>
            <a:ext cx="7005034" cy="272070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75501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88713" y="1786812"/>
            <a:ext cx="6255412" cy="1200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en-US" altLang="zh-CN" sz="7199" kern="0" dirty="0">
                <a:solidFill>
                  <a:srgbClr val="FFFFFF"/>
                </a:solidFill>
                <a:cs typeface="+mn-ea"/>
                <a:sym typeface="+mn-lt"/>
              </a:rPr>
              <a:t>THANK YOU</a:t>
            </a:r>
            <a:endParaRPr kumimoji="1" lang="zh-CN" altLang="en-US" sz="7199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460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7523041" y="2247250"/>
            <a:ext cx="3712215" cy="1892826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7523042" y="4025250"/>
            <a:ext cx="3712215" cy="738664"/>
          </a:xfrm>
        </p:spPr>
        <p:txBody>
          <a:bodyPr/>
          <a:lstStyle/>
          <a:p>
            <a:r>
              <a:rPr lang="en-US" altLang="zh-CN" dirty="0"/>
              <a:t>CONTENTS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2149113" y="1671764"/>
            <a:ext cx="4103792" cy="415498"/>
          </a:xfrm>
        </p:spPr>
        <p:txBody>
          <a:bodyPr/>
          <a:lstStyle/>
          <a:p>
            <a:r>
              <a:rPr lang="zh-CN" altLang="en-US" dirty="0"/>
              <a:t>什么是人脸识别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2149113" y="2704152"/>
            <a:ext cx="4103792" cy="415498"/>
          </a:xfrm>
        </p:spPr>
        <p:txBody>
          <a:bodyPr/>
          <a:lstStyle/>
          <a:p>
            <a:r>
              <a:rPr lang="zh-CN" altLang="en-US" dirty="0"/>
              <a:t>人脸识别的步骤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7"/>
          </p:nvPr>
        </p:nvSpPr>
        <p:spPr>
          <a:xfrm>
            <a:off x="2149113" y="3742898"/>
            <a:ext cx="4103792" cy="415498"/>
          </a:xfrm>
        </p:spPr>
        <p:txBody>
          <a:bodyPr/>
          <a:lstStyle/>
          <a:p>
            <a:r>
              <a:rPr lang="en-US" altLang="zh-CN" dirty="0"/>
              <a:t>LBPH</a:t>
            </a:r>
            <a:r>
              <a:rPr lang="zh-CN" altLang="en-US" dirty="0"/>
              <a:t>介绍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49113" y="4781643"/>
            <a:ext cx="4103792" cy="415498"/>
          </a:xfrm>
        </p:spPr>
        <p:txBody>
          <a:bodyPr/>
          <a:lstStyle/>
          <a:p>
            <a:r>
              <a:rPr lang="zh-CN" altLang="en-US" dirty="0"/>
              <a:t>系统核心代码</a:t>
            </a:r>
          </a:p>
        </p:txBody>
      </p:sp>
    </p:spTree>
    <p:extLst>
      <p:ext uri="{BB962C8B-B14F-4D97-AF65-F5344CB8AC3E}">
        <p14:creationId xmlns:p14="http://schemas.microsoft.com/office/powerpoint/2010/main" val="280760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629431" y="3015121"/>
            <a:ext cx="4933138" cy="584775"/>
          </a:xfrm>
        </p:spPr>
        <p:txBody>
          <a:bodyPr/>
          <a:lstStyle/>
          <a:p>
            <a:r>
              <a:rPr lang="zh-CN" altLang="en-US" dirty="0"/>
              <a:t>什么是人脸识别</a:t>
            </a:r>
          </a:p>
        </p:txBody>
      </p:sp>
    </p:spTree>
    <p:extLst>
      <p:ext uri="{BB962C8B-B14F-4D97-AF65-F5344CB8AC3E}">
        <p14:creationId xmlns:p14="http://schemas.microsoft.com/office/powerpoint/2010/main" val="99378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1204041" y="686641"/>
            <a:ext cx="9467802" cy="4914015"/>
            <a:chOff x="4391187" y="180982"/>
            <a:chExt cx="4422938" cy="2295610"/>
          </a:xfrm>
          <a:solidFill>
            <a:srgbClr val="FFFFFF">
              <a:alpha val="20000"/>
            </a:srgbClr>
          </a:solidFill>
        </p:grpSpPr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5565980" y="180982"/>
              <a:ext cx="746152" cy="387364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71"/>
            <p:cNvSpPr>
              <a:spLocks noEditPoints="1"/>
            </p:cNvSpPr>
            <p:nvPr/>
          </p:nvSpPr>
          <p:spPr bwMode="auto">
            <a:xfrm>
              <a:off x="6254980" y="279410"/>
              <a:ext cx="2559145" cy="1851093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7213866" y="41276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4886504" y="714402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74"/>
            <p:cNvSpPr>
              <a:spLocks noEditPoints="1"/>
            </p:cNvSpPr>
            <p:nvPr/>
          </p:nvSpPr>
          <p:spPr bwMode="auto">
            <a:xfrm>
              <a:off x="4391187" y="336562"/>
              <a:ext cx="1644711" cy="214003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75"/>
            <p:cNvSpPr>
              <a:spLocks/>
            </p:cNvSpPr>
            <p:nvPr/>
          </p:nvSpPr>
          <p:spPr bwMode="auto">
            <a:xfrm>
              <a:off x="5556454" y="2251159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76"/>
            <p:cNvSpPr>
              <a:spLocks/>
            </p:cNvSpPr>
            <p:nvPr/>
          </p:nvSpPr>
          <p:spPr bwMode="auto">
            <a:xfrm>
              <a:off x="7817138" y="1447854"/>
              <a:ext cx="123829" cy="177807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77"/>
            <p:cNvSpPr>
              <a:spLocks/>
            </p:cNvSpPr>
            <p:nvPr/>
          </p:nvSpPr>
          <p:spPr bwMode="auto">
            <a:xfrm>
              <a:off x="7648857" y="1470080"/>
              <a:ext cx="133355" cy="184157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78"/>
            <p:cNvSpPr>
              <a:spLocks/>
            </p:cNvSpPr>
            <p:nvPr/>
          </p:nvSpPr>
          <p:spPr bwMode="auto">
            <a:xfrm>
              <a:off x="8087023" y="882683"/>
              <a:ext cx="139705" cy="123829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79"/>
            <p:cNvSpPr>
              <a:spLocks/>
            </p:cNvSpPr>
            <p:nvPr/>
          </p:nvSpPr>
          <p:spPr bwMode="auto">
            <a:xfrm>
              <a:off x="4911906" y="330212"/>
              <a:ext cx="301636" cy="98429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80"/>
            <p:cNvSpPr>
              <a:spLocks/>
            </p:cNvSpPr>
            <p:nvPr/>
          </p:nvSpPr>
          <p:spPr bwMode="auto">
            <a:xfrm>
              <a:off x="7004308" y="1759015"/>
              <a:ext cx="88903" cy="222258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81"/>
            <p:cNvSpPr>
              <a:spLocks/>
            </p:cNvSpPr>
            <p:nvPr/>
          </p:nvSpPr>
          <p:spPr bwMode="auto">
            <a:xfrm>
              <a:off x="6172427" y="466742"/>
              <a:ext cx="123829" cy="44452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82"/>
            <p:cNvSpPr>
              <a:spLocks/>
            </p:cNvSpPr>
            <p:nvPr/>
          </p:nvSpPr>
          <p:spPr bwMode="auto">
            <a:xfrm>
              <a:off x="8531539" y="2232108"/>
              <a:ext cx="92078" cy="98429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83"/>
            <p:cNvSpPr>
              <a:spLocks/>
            </p:cNvSpPr>
            <p:nvPr/>
          </p:nvSpPr>
          <p:spPr bwMode="auto">
            <a:xfrm>
              <a:off x="5315146" y="295286"/>
              <a:ext cx="161931" cy="34926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84"/>
            <p:cNvSpPr>
              <a:spLocks/>
            </p:cNvSpPr>
            <p:nvPr/>
          </p:nvSpPr>
          <p:spPr bwMode="auto">
            <a:xfrm>
              <a:off x="5273869" y="288935"/>
              <a:ext cx="41276" cy="12701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85"/>
            <p:cNvSpPr>
              <a:spLocks/>
            </p:cNvSpPr>
            <p:nvPr/>
          </p:nvSpPr>
          <p:spPr bwMode="auto">
            <a:xfrm>
              <a:off x="5731086" y="708051"/>
              <a:ext cx="69852" cy="79378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86"/>
            <p:cNvSpPr>
              <a:spLocks/>
            </p:cNvSpPr>
            <p:nvPr/>
          </p:nvSpPr>
          <p:spPr bwMode="auto">
            <a:xfrm>
              <a:off x="6340709" y="647724"/>
              <a:ext cx="53977" cy="60327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87"/>
            <p:cNvSpPr>
              <a:spLocks/>
            </p:cNvSpPr>
            <p:nvPr/>
          </p:nvSpPr>
          <p:spPr bwMode="auto">
            <a:xfrm>
              <a:off x="7940968" y="1571683"/>
              <a:ext cx="47627" cy="82553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88"/>
            <p:cNvSpPr>
              <a:spLocks/>
            </p:cNvSpPr>
            <p:nvPr/>
          </p:nvSpPr>
          <p:spPr bwMode="auto">
            <a:xfrm>
              <a:off x="7985420" y="1635186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89"/>
            <p:cNvSpPr>
              <a:spLocks/>
            </p:cNvSpPr>
            <p:nvPr/>
          </p:nvSpPr>
          <p:spPr bwMode="auto">
            <a:xfrm>
              <a:off x="8626793" y="2171781"/>
              <a:ext cx="50802" cy="73027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90"/>
            <p:cNvSpPr>
              <a:spLocks/>
            </p:cNvSpPr>
            <p:nvPr/>
          </p:nvSpPr>
          <p:spPr bwMode="auto">
            <a:xfrm>
              <a:off x="7775862" y="1660587"/>
              <a:ext cx="111129" cy="41276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91"/>
            <p:cNvSpPr>
              <a:spLocks/>
            </p:cNvSpPr>
            <p:nvPr/>
          </p:nvSpPr>
          <p:spPr bwMode="auto">
            <a:xfrm>
              <a:off x="7102737" y="288935"/>
              <a:ext cx="215908" cy="104779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92"/>
            <p:cNvSpPr>
              <a:spLocks/>
            </p:cNvSpPr>
            <p:nvPr/>
          </p:nvSpPr>
          <p:spPr bwMode="auto">
            <a:xfrm>
              <a:off x="5194491" y="339737"/>
              <a:ext cx="76203" cy="41276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93"/>
            <p:cNvSpPr>
              <a:spLocks/>
            </p:cNvSpPr>
            <p:nvPr/>
          </p:nvSpPr>
          <p:spPr bwMode="auto">
            <a:xfrm>
              <a:off x="5423099" y="1177969"/>
              <a:ext cx="120654" cy="53977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94"/>
            <p:cNvSpPr>
              <a:spLocks/>
            </p:cNvSpPr>
            <p:nvPr/>
          </p:nvSpPr>
          <p:spPr bwMode="auto">
            <a:xfrm>
              <a:off x="8223553" y="676300"/>
              <a:ext cx="28576" cy="120654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95"/>
            <p:cNvSpPr>
              <a:spLocks/>
            </p:cNvSpPr>
            <p:nvPr/>
          </p:nvSpPr>
          <p:spPr bwMode="auto">
            <a:xfrm>
              <a:off x="7953668" y="1254172"/>
              <a:ext cx="34926" cy="79378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0" name="Freeform 96"/>
            <p:cNvSpPr>
              <a:spLocks/>
            </p:cNvSpPr>
            <p:nvPr/>
          </p:nvSpPr>
          <p:spPr bwMode="auto">
            <a:xfrm>
              <a:off x="8261655" y="2235283"/>
              <a:ext cx="41276" cy="41276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97"/>
            <p:cNvSpPr>
              <a:spLocks/>
            </p:cNvSpPr>
            <p:nvPr/>
          </p:nvSpPr>
          <p:spPr bwMode="auto">
            <a:xfrm>
              <a:off x="8087023" y="1568508"/>
              <a:ext cx="234959" cy="161931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98"/>
            <p:cNvSpPr>
              <a:spLocks/>
            </p:cNvSpPr>
            <p:nvPr/>
          </p:nvSpPr>
          <p:spPr bwMode="auto">
            <a:xfrm>
              <a:off x="8169577" y="304811"/>
              <a:ext cx="60327" cy="22226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99"/>
            <p:cNvSpPr>
              <a:spLocks/>
            </p:cNvSpPr>
            <p:nvPr/>
          </p:nvSpPr>
          <p:spPr bwMode="auto">
            <a:xfrm>
              <a:off x="4943657" y="282585"/>
              <a:ext cx="88903" cy="22226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100"/>
            <p:cNvSpPr>
              <a:spLocks/>
            </p:cNvSpPr>
            <p:nvPr/>
          </p:nvSpPr>
          <p:spPr bwMode="auto">
            <a:xfrm>
              <a:off x="7458350" y="1400227"/>
              <a:ext cx="22226" cy="60327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5" name="Freeform 101"/>
            <p:cNvSpPr>
              <a:spLocks/>
            </p:cNvSpPr>
            <p:nvPr/>
          </p:nvSpPr>
          <p:spPr bwMode="auto">
            <a:xfrm>
              <a:off x="7601230" y="219083"/>
              <a:ext cx="101604" cy="38101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102"/>
            <p:cNvSpPr>
              <a:spLocks/>
            </p:cNvSpPr>
            <p:nvPr/>
          </p:nvSpPr>
          <p:spPr bwMode="auto">
            <a:xfrm>
              <a:off x="7706009" y="250834"/>
              <a:ext cx="66677" cy="19051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7" name="Freeform 103"/>
            <p:cNvSpPr>
              <a:spLocks/>
            </p:cNvSpPr>
            <p:nvPr/>
          </p:nvSpPr>
          <p:spPr bwMode="auto">
            <a:xfrm>
              <a:off x="5162740" y="250834"/>
              <a:ext cx="79378" cy="22226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8" name="Freeform 104"/>
            <p:cNvSpPr>
              <a:spLocks/>
            </p:cNvSpPr>
            <p:nvPr/>
          </p:nvSpPr>
          <p:spPr bwMode="auto">
            <a:xfrm>
              <a:off x="4886505" y="727102"/>
              <a:ext cx="50802" cy="31751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105"/>
            <p:cNvSpPr>
              <a:spLocks/>
            </p:cNvSpPr>
            <p:nvPr/>
          </p:nvSpPr>
          <p:spPr bwMode="auto">
            <a:xfrm>
              <a:off x="8074323" y="1003337"/>
              <a:ext cx="25401" cy="38101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106"/>
            <p:cNvSpPr>
              <a:spLocks/>
            </p:cNvSpPr>
            <p:nvPr/>
          </p:nvSpPr>
          <p:spPr bwMode="auto">
            <a:xfrm>
              <a:off x="5175441" y="292111"/>
              <a:ext cx="82553" cy="31751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1" name="Freeform 107"/>
            <p:cNvSpPr>
              <a:spLocks/>
            </p:cNvSpPr>
            <p:nvPr/>
          </p:nvSpPr>
          <p:spPr bwMode="auto">
            <a:xfrm>
              <a:off x="7956843" y="1143042"/>
              <a:ext cx="19051" cy="47627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108"/>
            <p:cNvSpPr>
              <a:spLocks/>
            </p:cNvSpPr>
            <p:nvPr/>
          </p:nvSpPr>
          <p:spPr bwMode="auto">
            <a:xfrm>
              <a:off x="7813963" y="1231946"/>
              <a:ext cx="28576" cy="25401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3" name="Freeform 109"/>
            <p:cNvSpPr>
              <a:spLocks/>
            </p:cNvSpPr>
            <p:nvPr/>
          </p:nvSpPr>
          <p:spPr bwMode="auto">
            <a:xfrm>
              <a:off x="6572492" y="882683"/>
              <a:ext cx="15876" cy="34926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4" name="Freeform 110"/>
            <p:cNvSpPr>
              <a:spLocks/>
            </p:cNvSpPr>
            <p:nvPr/>
          </p:nvSpPr>
          <p:spPr bwMode="auto">
            <a:xfrm>
              <a:off x="7953668" y="1543107"/>
              <a:ext cx="57152" cy="9526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11"/>
            <p:cNvSpPr>
              <a:spLocks/>
            </p:cNvSpPr>
            <p:nvPr/>
          </p:nvSpPr>
          <p:spPr bwMode="auto">
            <a:xfrm>
              <a:off x="6620119" y="930310"/>
              <a:ext cx="38101" cy="25401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6" name="Freeform 112"/>
            <p:cNvSpPr>
              <a:spLocks/>
            </p:cNvSpPr>
            <p:nvPr/>
          </p:nvSpPr>
          <p:spPr bwMode="auto">
            <a:xfrm>
              <a:off x="7998120" y="1701863"/>
              <a:ext cx="41276" cy="28576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7" name="Freeform 113"/>
            <p:cNvSpPr>
              <a:spLocks/>
            </p:cNvSpPr>
            <p:nvPr/>
          </p:nvSpPr>
          <p:spPr bwMode="auto">
            <a:xfrm>
              <a:off x="5277045" y="311162"/>
              <a:ext cx="31751" cy="19051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114"/>
            <p:cNvSpPr>
              <a:spLocks/>
            </p:cNvSpPr>
            <p:nvPr/>
          </p:nvSpPr>
          <p:spPr bwMode="auto">
            <a:xfrm>
              <a:off x="5248468" y="260360"/>
              <a:ext cx="41276" cy="15876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9" name="Freeform 115"/>
            <p:cNvSpPr>
              <a:spLocks/>
            </p:cNvSpPr>
            <p:nvPr/>
          </p:nvSpPr>
          <p:spPr bwMode="auto">
            <a:xfrm>
              <a:off x="8277530" y="317512"/>
              <a:ext cx="53977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0" name="Freeform 116"/>
            <p:cNvSpPr>
              <a:spLocks/>
            </p:cNvSpPr>
            <p:nvPr/>
          </p:nvSpPr>
          <p:spPr bwMode="auto">
            <a:xfrm>
              <a:off x="5512003" y="434991"/>
              <a:ext cx="25401" cy="15876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1" name="Freeform 117"/>
            <p:cNvSpPr>
              <a:spLocks/>
            </p:cNvSpPr>
            <p:nvPr/>
          </p:nvSpPr>
          <p:spPr bwMode="auto">
            <a:xfrm>
              <a:off x="8109249" y="996987"/>
              <a:ext cx="25401" cy="22226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2" name="Freeform 118"/>
            <p:cNvSpPr>
              <a:spLocks/>
            </p:cNvSpPr>
            <p:nvPr/>
          </p:nvSpPr>
          <p:spPr bwMode="auto">
            <a:xfrm>
              <a:off x="8229903" y="320687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3" name="Freeform 119"/>
            <p:cNvSpPr>
              <a:spLocks/>
            </p:cNvSpPr>
            <p:nvPr/>
          </p:nvSpPr>
          <p:spPr bwMode="auto">
            <a:xfrm>
              <a:off x="8229903" y="307987"/>
              <a:ext cx="31751" cy="15876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4" name="Freeform 120"/>
            <p:cNvSpPr>
              <a:spLocks/>
            </p:cNvSpPr>
            <p:nvPr/>
          </p:nvSpPr>
          <p:spPr bwMode="auto">
            <a:xfrm>
              <a:off x="4553118" y="600097"/>
              <a:ext cx="25401" cy="19051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5" name="Freeform 121"/>
            <p:cNvSpPr>
              <a:spLocks/>
            </p:cNvSpPr>
            <p:nvPr/>
          </p:nvSpPr>
          <p:spPr bwMode="auto">
            <a:xfrm>
              <a:off x="8055272" y="1606610"/>
              <a:ext cx="28576" cy="9526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6" name="Freeform 122"/>
            <p:cNvSpPr>
              <a:spLocks/>
            </p:cNvSpPr>
            <p:nvPr/>
          </p:nvSpPr>
          <p:spPr bwMode="auto">
            <a:xfrm>
              <a:off x="8207678" y="339737"/>
              <a:ext cx="34926" cy="12701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7" name="Freeform 123"/>
            <p:cNvSpPr>
              <a:spLocks/>
            </p:cNvSpPr>
            <p:nvPr/>
          </p:nvSpPr>
          <p:spPr bwMode="auto">
            <a:xfrm>
              <a:off x="5067486" y="260360"/>
              <a:ext cx="44452" cy="22226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8" name="Freeform 124"/>
            <p:cNvSpPr>
              <a:spLocks/>
            </p:cNvSpPr>
            <p:nvPr/>
          </p:nvSpPr>
          <p:spPr bwMode="auto">
            <a:xfrm>
              <a:off x="8007645" y="1352600"/>
              <a:ext cx="15876" cy="38101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9" name="Freeform 125"/>
            <p:cNvSpPr>
              <a:spLocks/>
            </p:cNvSpPr>
            <p:nvPr/>
          </p:nvSpPr>
          <p:spPr bwMode="auto">
            <a:xfrm>
              <a:off x="5016685" y="292111"/>
              <a:ext cx="142880" cy="41276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0" name="Freeform 126"/>
            <p:cNvSpPr>
              <a:spLocks/>
            </p:cNvSpPr>
            <p:nvPr/>
          </p:nvSpPr>
          <p:spPr bwMode="auto">
            <a:xfrm>
              <a:off x="7064635" y="412765"/>
              <a:ext cx="25401" cy="12701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1" name="Freeform 127"/>
            <p:cNvSpPr>
              <a:spLocks/>
            </p:cNvSpPr>
            <p:nvPr/>
          </p:nvSpPr>
          <p:spPr bwMode="auto">
            <a:xfrm>
              <a:off x="8045747" y="1530407"/>
              <a:ext cx="9526" cy="38101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2" name="Freeform 128"/>
            <p:cNvSpPr>
              <a:spLocks/>
            </p:cNvSpPr>
            <p:nvPr/>
          </p:nvSpPr>
          <p:spPr bwMode="auto">
            <a:xfrm>
              <a:off x="5429450" y="520719"/>
              <a:ext cx="19051" cy="12701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3" name="Freeform 129"/>
            <p:cNvSpPr>
              <a:spLocks/>
            </p:cNvSpPr>
            <p:nvPr/>
          </p:nvSpPr>
          <p:spPr bwMode="auto">
            <a:xfrm>
              <a:off x="6870953" y="977937"/>
              <a:ext cx="19051" cy="9526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4" name="Freeform 130"/>
            <p:cNvSpPr>
              <a:spLocks/>
            </p:cNvSpPr>
            <p:nvPr/>
          </p:nvSpPr>
          <p:spPr bwMode="auto">
            <a:xfrm>
              <a:off x="5499303" y="1254172"/>
              <a:ext cx="22226" cy="12701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5" name="Freeform 131"/>
            <p:cNvSpPr>
              <a:spLocks/>
            </p:cNvSpPr>
            <p:nvPr/>
          </p:nvSpPr>
          <p:spPr bwMode="auto">
            <a:xfrm>
              <a:off x="5712036" y="781079"/>
              <a:ext cx="9526" cy="22226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6" name="Freeform 132"/>
            <p:cNvSpPr>
              <a:spLocks/>
            </p:cNvSpPr>
            <p:nvPr/>
          </p:nvSpPr>
          <p:spPr bwMode="auto">
            <a:xfrm>
              <a:off x="5797764" y="774729"/>
              <a:ext cx="15876" cy="12701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7" name="Freeform 133"/>
            <p:cNvSpPr>
              <a:spLocks/>
            </p:cNvSpPr>
            <p:nvPr/>
          </p:nvSpPr>
          <p:spPr bwMode="auto">
            <a:xfrm>
              <a:off x="5556454" y="2251159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8" name="Freeform 134"/>
            <p:cNvSpPr>
              <a:spLocks/>
            </p:cNvSpPr>
            <p:nvPr/>
          </p:nvSpPr>
          <p:spPr bwMode="auto">
            <a:xfrm>
              <a:off x="5550104" y="2251159"/>
              <a:ext cx="6350" cy="22226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9" name="Freeform 135"/>
            <p:cNvSpPr>
              <a:spLocks/>
            </p:cNvSpPr>
            <p:nvPr/>
          </p:nvSpPr>
          <p:spPr bwMode="auto">
            <a:xfrm>
              <a:off x="7991770" y="1378001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0" name="Freeform 136"/>
            <p:cNvSpPr>
              <a:spLocks/>
            </p:cNvSpPr>
            <p:nvPr/>
          </p:nvSpPr>
          <p:spPr bwMode="auto">
            <a:xfrm>
              <a:off x="7979069" y="1368476"/>
              <a:ext cx="12701" cy="15876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137"/>
            <p:cNvSpPr>
              <a:spLocks/>
            </p:cNvSpPr>
            <p:nvPr/>
          </p:nvSpPr>
          <p:spPr bwMode="auto">
            <a:xfrm>
              <a:off x="6607419" y="638199"/>
              <a:ext cx="15876" cy="12701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2" name="Freeform 138"/>
            <p:cNvSpPr>
              <a:spLocks/>
            </p:cNvSpPr>
            <p:nvPr/>
          </p:nvSpPr>
          <p:spPr bwMode="auto">
            <a:xfrm>
              <a:off x="7194815" y="400065"/>
              <a:ext cx="19051" cy="1270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139"/>
            <p:cNvSpPr>
              <a:spLocks/>
            </p:cNvSpPr>
            <p:nvPr/>
          </p:nvSpPr>
          <p:spPr bwMode="auto">
            <a:xfrm>
              <a:off x="7213866" y="41276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4" name="Freeform 140"/>
            <p:cNvSpPr>
              <a:spLocks/>
            </p:cNvSpPr>
            <p:nvPr/>
          </p:nvSpPr>
          <p:spPr bwMode="auto">
            <a:xfrm>
              <a:off x="4816652" y="669950"/>
              <a:ext cx="15876" cy="1270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5" name="Freeform 141"/>
            <p:cNvSpPr>
              <a:spLocks/>
            </p:cNvSpPr>
            <p:nvPr/>
          </p:nvSpPr>
          <p:spPr bwMode="auto">
            <a:xfrm>
              <a:off x="8309282" y="1641536"/>
              <a:ext cx="41276" cy="22226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6" name="Freeform 142"/>
            <p:cNvSpPr>
              <a:spLocks/>
            </p:cNvSpPr>
            <p:nvPr/>
          </p:nvSpPr>
          <p:spPr bwMode="auto">
            <a:xfrm>
              <a:off x="4791251" y="609623"/>
              <a:ext cx="12701" cy="19051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Freeform 143"/>
            <p:cNvSpPr>
              <a:spLocks/>
            </p:cNvSpPr>
            <p:nvPr/>
          </p:nvSpPr>
          <p:spPr bwMode="auto">
            <a:xfrm>
              <a:off x="6394686" y="593747"/>
              <a:ext cx="92078" cy="13653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8" name="Freeform 144"/>
            <p:cNvSpPr>
              <a:spLocks/>
            </p:cNvSpPr>
            <p:nvPr/>
          </p:nvSpPr>
          <p:spPr bwMode="auto">
            <a:xfrm>
              <a:off x="7950493" y="1698688"/>
              <a:ext cx="22226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9" name="Freeform 145"/>
            <p:cNvSpPr>
              <a:spLocks/>
            </p:cNvSpPr>
            <p:nvPr/>
          </p:nvSpPr>
          <p:spPr bwMode="auto">
            <a:xfrm>
              <a:off x="5391348" y="473092"/>
              <a:ext cx="79378" cy="44452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0" name="Freeform 146"/>
            <p:cNvSpPr>
              <a:spLocks/>
            </p:cNvSpPr>
            <p:nvPr/>
          </p:nvSpPr>
          <p:spPr bwMode="auto">
            <a:xfrm>
              <a:off x="8614093" y="2140030"/>
              <a:ext cx="19051" cy="28576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1" name="Freeform 147"/>
            <p:cNvSpPr>
              <a:spLocks/>
            </p:cNvSpPr>
            <p:nvPr/>
          </p:nvSpPr>
          <p:spPr bwMode="auto">
            <a:xfrm>
              <a:off x="5635833" y="1254172"/>
              <a:ext cx="19051" cy="952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2" name="Freeform 148"/>
            <p:cNvSpPr>
              <a:spLocks/>
            </p:cNvSpPr>
            <p:nvPr/>
          </p:nvSpPr>
          <p:spPr bwMode="auto">
            <a:xfrm>
              <a:off x="6575667" y="854107"/>
              <a:ext cx="9526" cy="22226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3" name="Freeform 149"/>
            <p:cNvSpPr>
              <a:spLocks/>
            </p:cNvSpPr>
            <p:nvPr/>
          </p:nvSpPr>
          <p:spPr bwMode="auto">
            <a:xfrm>
              <a:off x="5546929" y="1231946"/>
              <a:ext cx="73027" cy="31751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4" name="Freeform 150"/>
            <p:cNvSpPr>
              <a:spLocks/>
            </p:cNvSpPr>
            <p:nvPr/>
          </p:nvSpPr>
          <p:spPr bwMode="auto">
            <a:xfrm>
              <a:off x="8029871" y="1609785"/>
              <a:ext cx="12701" cy="12701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5" name="Freeform 151"/>
            <p:cNvSpPr>
              <a:spLocks/>
            </p:cNvSpPr>
            <p:nvPr/>
          </p:nvSpPr>
          <p:spPr bwMode="auto">
            <a:xfrm>
              <a:off x="7982245" y="1635186"/>
              <a:ext cx="9526" cy="12701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6" name="Freeform 152"/>
            <p:cNvSpPr>
              <a:spLocks/>
            </p:cNvSpPr>
            <p:nvPr/>
          </p:nvSpPr>
          <p:spPr bwMode="auto">
            <a:xfrm>
              <a:off x="7985420" y="1635186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7" name="Freeform 153"/>
            <p:cNvSpPr>
              <a:spLocks/>
            </p:cNvSpPr>
            <p:nvPr/>
          </p:nvSpPr>
          <p:spPr bwMode="auto">
            <a:xfrm>
              <a:off x="7779037" y="160661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8" name="Freeform 154"/>
            <p:cNvSpPr>
              <a:spLocks/>
            </p:cNvSpPr>
            <p:nvPr/>
          </p:nvSpPr>
          <p:spPr bwMode="auto">
            <a:xfrm>
              <a:off x="7772687" y="1587559"/>
              <a:ext cx="9526" cy="19051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9" name="Freeform 155"/>
            <p:cNvSpPr>
              <a:spLocks/>
            </p:cNvSpPr>
            <p:nvPr/>
          </p:nvSpPr>
          <p:spPr bwMode="auto">
            <a:xfrm>
              <a:off x="5280219" y="215908"/>
              <a:ext cx="130180" cy="53977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0" name="Freeform 156"/>
            <p:cNvSpPr>
              <a:spLocks/>
            </p:cNvSpPr>
            <p:nvPr/>
          </p:nvSpPr>
          <p:spPr bwMode="auto">
            <a:xfrm>
              <a:off x="5346897" y="190508"/>
              <a:ext cx="361964" cy="107954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1" name="Freeform 157"/>
            <p:cNvSpPr>
              <a:spLocks/>
            </p:cNvSpPr>
            <p:nvPr/>
          </p:nvSpPr>
          <p:spPr bwMode="auto">
            <a:xfrm>
              <a:off x="7985420" y="1378001"/>
              <a:ext cx="12701" cy="31751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2" name="Freeform 158"/>
            <p:cNvSpPr>
              <a:spLocks/>
            </p:cNvSpPr>
            <p:nvPr/>
          </p:nvSpPr>
          <p:spPr bwMode="auto">
            <a:xfrm>
              <a:off x="6766174" y="974761"/>
              <a:ext cx="19051" cy="9526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3" name="Freeform 159"/>
            <p:cNvSpPr>
              <a:spLocks/>
            </p:cNvSpPr>
            <p:nvPr/>
          </p:nvSpPr>
          <p:spPr bwMode="auto">
            <a:xfrm>
              <a:off x="7963193" y="1343075"/>
              <a:ext cx="9526" cy="12701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160"/>
            <p:cNvSpPr>
              <a:spLocks/>
            </p:cNvSpPr>
            <p:nvPr/>
          </p:nvSpPr>
          <p:spPr bwMode="auto">
            <a:xfrm>
              <a:off x="4451514" y="638199"/>
              <a:ext cx="25401" cy="12701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5" name="Freeform 161"/>
            <p:cNvSpPr>
              <a:spLocks/>
            </p:cNvSpPr>
            <p:nvPr/>
          </p:nvSpPr>
          <p:spPr bwMode="auto">
            <a:xfrm>
              <a:off x="8080673" y="1749490"/>
              <a:ext cx="12701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6" name="Freeform 162"/>
            <p:cNvSpPr>
              <a:spLocks/>
            </p:cNvSpPr>
            <p:nvPr/>
          </p:nvSpPr>
          <p:spPr bwMode="auto">
            <a:xfrm>
              <a:off x="7944143" y="1717739"/>
              <a:ext cx="19051" cy="952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7" name="Freeform 163"/>
            <p:cNvSpPr>
              <a:spLocks/>
            </p:cNvSpPr>
            <p:nvPr/>
          </p:nvSpPr>
          <p:spPr bwMode="auto">
            <a:xfrm>
              <a:off x="7915568" y="1701864"/>
              <a:ext cx="15876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8" name="Freeform 164"/>
            <p:cNvSpPr>
              <a:spLocks/>
            </p:cNvSpPr>
            <p:nvPr/>
          </p:nvSpPr>
          <p:spPr bwMode="auto">
            <a:xfrm>
              <a:off x="7931443" y="1698689"/>
              <a:ext cx="9526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9" name="Freeform 165"/>
            <p:cNvSpPr>
              <a:spLocks/>
            </p:cNvSpPr>
            <p:nvPr/>
          </p:nvSpPr>
          <p:spPr bwMode="auto">
            <a:xfrm>
              <a:off x="5473902" y="530245"/>
              <a:ext cx="9526" cy="9526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0" name="Freeform 166"/>
            <p:cNvSpPr>
              <a:spLocks/>
            </p:cNvSpPr>
            <p:nvPr/>
          </p:nvSpPr>
          <p:spPr bwMode="auto">
            <a:xfrm>
              <a:off x="8201328" y="809656"/>
              <a:ext cx="66677" cy="60327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1" name="Freeform 167"/>
            <p:cNvSpPr>
              <a:spLocks/>
            </p:cNvSpPr>
            <p:nvPr/>
          </p:nvSpPr>
          <p:spPr bwMode="auto">
            <a:xfrm>
              <a:off x="7871116" y="1736790"/>
              <a:ext cx="495318" cy="463567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2" name="Freeform 168"/>
            <p:cNvSpPr>
              <a:spLocks/>
            </p:cNvSpPr>
            <p:nvPr/>
          </p:nvSpPr>
          <p:spPr bwMode="auto">
            <a:xfrm>
              <a:off x="5556455" y="2438491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3" name="Freeform 169"/>
            <p:cNvSpPr>
              <a:spLocks/>
            </p:cNvSpPr>
            <p:nvPr/>
          </p:nvSpPr>
          <p:spPr bwMode="auto">
            <a:xfrm>
              <a:off x="5543755" y="2432140"/>
              <a:ext cx="12701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4" name="Freeform 170"/>
            <p:cNvSpPr>
              <a:spLocks/>
            </p:cNvSpPr>
            <p:nvPr/>
          </p:nvSpPr>
          <p:spPr bwMode="auto">
            <a:xfrm>
              <a:off x="7979070" y="1403402"/>
              <a:ext cx="57152" cy="57152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5" name="Freeform 171"/>
            <p:cNvSpPr>
              <a:spLocks/>
            </p:cNvSpPr>
            <p:nvPr/>
          </p:nvSpPr>
          <p:spPr bwMode="auto">
            <a:xfrm>
              <a:off x="6499465" y="901734"/>
              <a:ext cx="9526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6" name="Freeform 172"/>
            <p:cNvSpPr>
              <a:spLocks/>
            </p:cNvSpPr>
            <p:nvPr/>
          </p:nvSpPr>
          <p:spPr bwMode="auto">
            <a:xfrm>
              <a:off x="7855240" y="330212"/>
              <a:ext cx="9526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7" name="Freeform 173"/>
            <p:cNvSpPr>
              <a:spLocks/>
            </p:cNvSpPr>
            <p:nvPr/>
          </p:nvSpPr>
          <p:spPr bwMode="auto">
            <a:xfrm>
              <a:off x="5705686" y="1384352"/>
              <a:ext cx="6350" cy="9526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8" name="Freeform 174"/>
            <p:cNvSpPr>
              <a:spLocks/>
            </p:cNvSpPr>
            <p:nvPr/>
          </p:nvSpPr>
          <p:spPr bwMode="auto">
            <a:xfrm>
              <a:off x="7991770" y="1378001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9" name="Freeform 175"/>
            <p:cNvSpPr>
              <a:spLocks/>
            </p:cNvSpPr>
            <p:nvPr/>
          </p:nvSpPr>
          <p:spPr bwMode="auto">
            <a:xfrm>
              <a:off x="7944143" y="1381177"/>
              <a:ext cx="9526" cy="9526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0" name="Freeform 176"/>
            <p:cNvSpPr>
              <a:spLocks/>
            </p:cNvSpPr>
            <p:nvPr/>
          </p:nvSpPr>
          <p:spPr bwMode="auto">
            <a:xfrm>
              <a:off x="5277045" y="276235"/>
              <a:ext cx="22226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1" name="Freeform 177"/>
            <p:cNvSpPr>
              <a:spLocks/>
            </p:cNvSpPr>
            <p:nvPr/>
          </p:nvSpPr>
          <p:spPr bwMode="auto">
            <a:xfrm>
              <a:off x="5670760" y="736627"/>
              <a:ext cx="28576" cy="12701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2" name="Freeform 178"/>
            <p:cNvSpPr>
              <a:spLocks/>
            </p:cNvSpPr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914309"/>
              <a:endParaRPr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4" name="图表 3"/>
          <p:cNvGraphicFramePr/>
          <p:nvPr/>
        </p:nvGraphicFramePr>
        <p:xfrm>
          <a:off x="2708685" y="3789318"/>
          <a:ext cx="1517311" cy="1498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1235723" y="1293805"/>
          <a:ext cx="1979487" cy="1955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图表 5"/>
          <p:cNvGraphicFramePr/>
          <p:nvPr/>
        </p:nvGraphicFramePr>
        <p:xfrm>
          <a:off x="5193702" y="3086523"/>
          <a:ext cx="1154725" cy="1140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" name="图表 6"/>
          <p:cNvGraphicFramePr/>
          <p:nvPr/>
        </p:nvGraphicFramePr>
        <p:xfrm>
          <a:off x="6626956" y="406975"/>
          <a:ext cx="2121421" cy="2095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8" name="图表 7"/>
          <p:cNvGraphicFramePr/>
          <p:nvPr/>
        </p:nvGraphicFramePr>
        <p:xfrm>
          <a:off x="8442883" y="3635783"/>
          <a:ext cx="1154725" cy="1140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3059538" y="1708627"/>
            <a:ext cx="6606393" cy="107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lang="zh-CN" altLang="en-US" sz="1333" b="1" kern="0" dirty="0">
                <a:solidFill>
                  <a:srgbClr val="FFFFFF"/>
                </a:solidFill>
                <a:cs typeface="+mn-ea"/>
                <a:sym typeface="+mn-lt"/>
              </a:rPr>
              <a:t>百度百科</a:t>
            </a:r>
            <a:endParaRPr lang="en-US" altLang="zh-CN" sz="1333" b="1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333" kern="0" dirty="0">
                <a:solidFill>
                  <a:schemeClr val="bg1"/>
                </a:solidFill>
                <a:cs typeface="+mn-ea"/>
                <a:sym typeface="+mn-lt"/>
              </a:rPr>
              <a:t>人脸识别，是基于人的脸部特征信息进行身份识别的一种生物识别技术。用摄像机或摄像头采集含有人脸的图像或视频流，并自动在图像中检测和跟踪人脸，进而对检测到的人脸进行脸部识别的一系列相关技术，通常也叫做人像识别、面部识别。</a:t>
            </a:r>
            <a:endParaRPr lang="zh-CN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72246" y="4269946"/>
            <a:ext cx="2725476" cy="701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lang="zh-CN" altLang="en-US" sz="1333" b="1" kern="0" dirty="0">
                <a:solidFill>
                  <a:srgbClr val="FFFFFF"/>
                </a:solidFill>
                <a:cs typeface="+mn-ea"/>
                <a:sym typeface="+mn-lt"/>
              </a:rPr>
              <a:t>传统技术</a:t>
            </a:r>
            <a:endParaRPr lang="en-US" altLang="zh-CN" sz="1333" b="1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/>
            <a:endParaRPr lang="en-US" altLang="zh-CN" sz="1067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333" kern="0" dirty="0">
                <a:solidFill>
                  <a:srgbClr val="FFFFFF"/>
                </a:solidFill>
                <a:cs typeface="+mn-ea"/>
                <a:sym typeface="+mn-lt"/>
              </a:rPr>
              <a:t>可见光图像的人脸识别</a:t>
            </a:r>
            <a:endParaRPr lang="zh-CN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158833" y="3228606"/>
            <a:ext cx="2718681" cy="701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lang="zh-CN" altLang="en-US" sz="1333" b="1" kern="0" dirty="0">
                <a:solidFill>
                  <a:srgbClr val="FFFFFF"/>
                </a:solidFill>
                <a:cs typeface="+mn-ea"/>
                <a:sym typeface="+mn-lt"/>
              </a:rPr>
              <a:t>处理方法</a:t>
            </a:r>
            <a:endParaRPr lang="en-US" altLang="zh-CN" sz="1333" b="1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/>
            <a:endParaRPr lang="en-US" altLang="zh-CN" sz="1067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333" kern="0" dirty="0">
                <a:solidFill>
                  <a:srgbClr val="FFFFFF"/>
                </a:solidFill>
                <a:cs typeface="+mn-ea"/>
                <a:sym typeface="+mn-lt"/>
              </a:rPr>
              <a:t>人脸识别算法</a:t>
            </a:r>
            <a:endParaRPr lang="en-US" altLang="zh-CN" sz="1333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530882" y="4622769"/>
            <a:ext cx="2829160" cy="1389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lang="zh-CN" altLang="en-US" sz="1333" b="1" kern="0" dirty="0">
                <a:solidFill>
                  <a:srgbClr val="FFFFFF"/>
                </a:solidFill>
                <a:cs typeface="+mn-ea"/>
                <a:sym typeface="+mn-lt"/>
              </a:rPr>
              <a:t>组成</a:t>
            </a:r>
            <a:endParaRPr lang="en-US" altLang="zh-CN" sz="1333" b="1" kern="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Helvetica Neue"/>
              </a:rPr>
              <a:t>人脸图像采集及检测</a:t>
            </a:r>
            <a:endParaRPr lang="en-US" altLang="zh-CN" sz="1400" b="0" i="0" dirty="0">
              <a:solidFill>
                <a:schemeClr val="bg1"/>
              </a:solidFill>
              <a:effectLst/>
              <a:latin typeface="Helvetica Neue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Helvetica Neue"/>
              </a:rPr>
              <a:t>人脸图像预处理</a:t>
            </a:r>
            <a:endParaRPr lang="en-US" altLang="zh-CN" sz="1400" b="0" i="0" dirty="0">
              <a:solidFill>
                <a:schemeClr val="bg1"/>
              </a:solidFill>
              <a:effectLst/>
              <a:latin typeface="Helvetica Neue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Helvetica Neue"/>
              </a:rPr>
              <a:t>人脸图像特征提取</a:t>
            </a:r>
            <a:endParaRPr lang="en-US" altLang="zh-CN" sz="1400" b="0" i="0" dirty="0">
              <a:solidFill>
                <a:schemeClr val="bg1"/>
              </a:solidFill>
              <a:effectLst/>
              <a:latin typeface="Helvetica Neue"/>
            </a:endParaRPr>
          </a:p>
          <a:p>
            <a:pPr defTabSz="914309">
              <a:lnSpc>
                <a:spcPct val="13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Helvetica Neue"/>
              </a:rPr>
              <a:t>匹配与识别</a:t>
            </a:r>
            <a:endParaRPr lang="zh-CN" altLang="zh-CN" sz="1333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1CEEB7-091C-FBC1-B259-05FADF48F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/>
              </a:rPr>
              <a:t>可见光图像的人脸识别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0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2"/>
          </p:nvPr>
        </p:nvSpPr>
        <p:spPr>
          <a:xfrm>
            <a:off x="3629431" y="3015121"/>
            <a:ext cx="4933138" cy="584775"/>
          </a:xfrm>
        </p:spPr>
        <p:txBody>
          <a:bodyPr/>
          <a:lstStyle/>
          <a:p>
            <a:r>
              <a:rPr lang="zh-CN" altLang="en-US" dirty="0"/>
              <a:t>人脸识别的步骤</a:t>
            </a:r>
          </a:p>
        </p:txBody>
      </p:sp>
    </p:spTree>
    <p:extLst>
      <p:ext uri="{BB962C8B-B14F-4D97-AF65-F5344CB8AC3E}">
        <p14:creationId xmlns:p14="http://schemas.microsoft.com/office/powerpoint/2010/main" val="199676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8635731" y="1171781"/>
            <a:ext cx="2399955" cy="2767325"/>
            <a:chOff x="6477046" y="878615"/>
            <a:chExt cx="1800200" cy="2075764"/>
          </a:xfrm>
        </p:grpSpPr>
        <p:sp>
          <p:nvSpPr>
            <p:cNvPr id="5" name="燕尾形 4"/>
            <p:cNvSpPr/>
            <p:nvPr/>
          </p:nvSpPr>
          <p:spPr>
            <a:xfrm>
              <a:off x="6477046" y="1454679"/>
              <a:ext cx="1800200" cy="216024"/>
            </a:xfrm>
            <a:prstGeom prst="chevron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538346" y="878615"/>
              <a:ext cx="1677600" cy="530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09"/>
              <a:r>
                <a:rPr lang="zh-CN" altLang="en-US" sz="4000" b="0" i="0" dirty="0">
                  <a:solidFill>
                    <a:schemeClr val="bg1"/>
                  </a:solidFill>
                  <a:effectLst/>
                  <a:latin typeface="+mn-ea"/>
                </a:rPr>
                <a:t>人脸检索</a:t>
              </a:r>
              <a:endParaRPr lang="zh-CN" altLang="en-US" sz="3733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7017144" y="2234379"/>
              <a:ext cx="720000" cy="7200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r>
                <a:rPr lang="en-US" altLang="zh-CN" sz="4267" kern="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zh-CN" altLang="en-US" sz="4267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21" name="直接箭头连接符 26"/>
            <p:cNvCxnSpPr>
              <a:stCxn id="9" idx="2"/>
              <a:endCxn id="17" idx="0"/>
            </p:cNvCxnSpPr>
            <p:nvPr/>
          </p:nvCxnSpPr>
          <p:spPr>
            <a:xfrm flipH="1">
              <a:off x="7377144" y="1409599"/>
              <a:ext cx="2" cy="8247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1104095" y="1171781"/>
            <a:ext cx="2399955" cy="2767325"/>
            <a:chOff x="827584" y="878615"/>
            <a:chExt cx="1800200" cy="2075764"/>
          </a:xfrm>
        </p:grpSpPr>
        <p:sp>
          <p:nvSpPr>
            <p:cNvPr id="2" name="燕尾形 1"/>
            <p:cNvSpPr/>
            <p:nvPr/>
          </p:nvSpPr>
          <p:spPr>
            <a:xfrm>
              <a:off x="827584" y="1454679"/>
              <a:ext cx="1800200" cy="216024"/>
            </a:xfrm>
            <a:prstGeom prst="chevron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88884" y="878615"/>
              <a:ext cx="1677600" cy="530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09"/>
              <a:r>
                <a:rPr lang="zh-CN" altLang="en-US" sz="4000" b="0" i="0" dirty="0">
                  <a:solidFill>
                    <a:schemeClr val="bg1"/>
                  </a:solidFill>
                  <a:effectLst/>
                  <a:latin typeface="+mn-ea"/>
                </a:rPr>
                <a:t>人脸检测</a:t>
              </a:r>
              <a:endParaRPr lang="zh-CN" altLang="en-US" sz="3733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1367683" y="2234379"/>
              <a:ext cx="720000" cy="7200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r>
                <a:rPr lang="en-US" altLang="zh-CN" sz="4267" kern="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zh-CN" altLang="en-US" sz="4267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8" name="直接箭头连接符 19"/>
            <p:cNvCxnSpPr>
              <a:stCxn id="6" idx="2"/>
              <a:endCxn id="14" idx="0"/>
            </p:cNvCxnSpPr>
            <p:nvPr/>
          </p:nvCxnSpPr>
          <p:spPr>
            <a:xfrm flipH="1">
              <a:off x="1727683" y="1409599"/>
              <a:ext cx="2" cy="8247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3614640" y="1171781"/>
            <a:ext cx="2399955" cy="2767325"/>
            <a:chOff x="2710738" y="878615"/>
            <a:chExt cx="1800200" cy="2075764"/>
          </a:xfrm>
        </p:grpSpPr>
        <p:sp>
          <p:nvSpPr>
            <p:cNvPr id="3" name="燕尾形 2"/>
            <p:cNvSpPr/>
            <p:nvPr/>
          </p:nvSpPr>
          <p:spPr>
            <a:xfrm>
              <a:off x="2710738" y="1454679"/>
              <a:ext cx="1800200" cy="216024"/>
            </a:xfrm>
            <a:prstGeom prst="chevron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772038" y="878615"/>
              <a:ext cx="1677600" cy="530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09"/>
              <a:r>
                <a:rPr lang="zh-CN" altLang="en-US" sz="4000" b="0" i="0" dirty="0">
                  <a:solidFill>
                    <a:schemeClr val="bg1"/>
                  </a:solidFill>
                  <a:effectLst/>
                  <a:latin typeface="+mn-ea"/>
                </a:rPr>
                <a:t>人脸定位</a:t>
              </a:r>
              <a:endParaRPr lang="zh-CN" altLang="en-US" sz="3733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3250837" y="2234379"/>
              <a:ext cx="720000" cy="7200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r>
                <a:rPr lang="en-US" altLang="zh-CN" sz="4267" kern="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zh-CN" altLang="en-US" sz="4267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9" name="直接箭头连接符 20"/>
            <p:cNvCxnSpPr>
              <a:stCxn id="7" idx="2"/>
              <a:endCxn id="15" idx="0"/>
            </p:cNvCxnSpPr>
            <p:nvPr/>
          </p:nvCxnSpPr>
          <p:spPr>
            <a:xfrm flipH="1">
              <a:off x="3610837" y="1409599"/>
              <a:ext cx="2" cy="8247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6125185" y="1171781"/>
            <a:ext cx="2399955" cy="2767325"/>
            <a:chOff x="4593892" y="878615"/>
            <a:chExt cx="1800200" cy="2075764"/>
          </a:xfrm>
        </p:grpSpPr>
        <p:sp>
          <p:nvSpPr>
            <p:cNvPr id="4" name="燕尾形 3"/>
            <p:cNvSpPr/>
            <p:nvPr/>
          </p:nvSpPr>
          <p:spPr>
            <a:xfrm>
              <a:off x="4593892" y="1454679"/>
              <a:ext cx="1800200" cy="216024"/>
            </a:xfrm>
            <a:prstGeom prst="chevron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655192" y="878615"/>
              <a:ext cx="1677600" cy="530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09"/>
              <a:r>
                <a:rPr lang="zh-CN" altLang="en-US" sz="4000" b="0" i="0" dirty="0">
                  <a:solidFill>
                    <a:schemeClr val="bg1"/>
                  </a:solidFill>
                  <a:effectLst/>
                  <a:latin typeface="+mn-ea"/>
                </a:rPr>
                <a:t>人脸特征</a:t>
              </a:r>
              <a:endParaRPr lang="zh-CN" altLang="en-US" sz="3733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5133991" y="2234379"/>
              <a:ext cx="720000" cy="7200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r>
                <a:rPr lang="en-US" altLang="zh-CN" sz="4267" kern="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zh-CN" altLang="en-US" sz="4267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20" name="直接箭头连接符 23"/>
            <p:cNvCxnSpPr>
              <a:stCxn id="8" idx="2"/>
              <a:endCxn id="16" idx="0"/>
            </p:cNvCxnSpPr>
            <p:nvPr/>
          </p:nvCxnSpPr>
          <p:spPr>
            <a:xfrm flipH="1">
              <a:off x="5493991" y="1409599"/>
              <a:ext cx="2" cy="82478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矩形 25"/>
          <p:cNvSpPr/>
          <p:nvPr/>
        </p:nvSpPr>
        <p:spPr>
          <a:xfrm>
            <a:off x="1450007" y="4415738"/>
            <a:ext cx="1968231" cy="1028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从图形中识别出一个区域为人脸，检测窗口有大小，一般只检出比检测窗口大的人脸</a:t>
            </a:r>
            <a:endParaRPr lang="zh-CN" altLang="en-US" sz="32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974859" y="4415738"/>
            <a:ext cx="1968231" cy="548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在识别的人脸中定位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M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个人脸关键点</a:t>
            </a:r>
            <a:endParaRPr lang="zh-CN" altLang="en-US" sz="32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18430" y="4415738"/>
            <a:ext cx="1968231" cy="1268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根据人脸中定位的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M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个关键点计算人脸特征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N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维浮点向量（常见有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128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、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256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、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+mn-ea"/>
              </a:rPr>
              <a:t>512</a:t>
            </a: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维等）、以及人脸的置信度</a:t>
            </a:r>
            <a:endParaRPr lang="zh-CN" altLang="en-US" sz="32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043282" y="4415738"/>
            <a:ext cx="1968231" cy="1028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1200" b="0" i="0" dirty="0">
                <a:solidFill>
                  <a:schemeClr val="bg1"/>
                </a:solidFill>
                <a:effectLst/>
                <a:latin typeface="+mn-ea"/>
              </a:rPr>
              <a:t>根据人脸特征从人脸特征库中检索相似人脸，相似度常采用余弦夹角或欧氏距离度量。</a:t>
            </a:r>
            <a:endParaRPr lang="zh-CN" altLang="en-US" sz="32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479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629431" y="3015121"/>
            <a:ext cx="4933138" cy="584775"/>
          </a:xfrm>
        </p:spPr>
        <p:txBody>
          <a:bodyPr/>
          <a:lstStyle/>
          <a:p>
            <a:r>
              <a:rPr lang="en-US" altLang="zh-CN" dirty="0"/>
              <a:t>LBPH</a:t>
            </a:r>
            <a:r>
              <a:rPr lang="zh-CN" altLang="en-US" dirty="0"/>
              <a:t>介绍</a:t>
            </a:r>
          </a:p>
        </p:txBody>
      </p:sp>
    </p:spTree>
    <p:extLst>
      <p:ext uri="{BB962C8B-B14F-4D97-AF65-F5344CB8AC3E}">
        <p14:creationId xmlns:p14="http://schemas.microsoft.com/office/powerpoint/2010/main" val="100941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5021" y="412773"/>
            <a:ext cx="109436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/>
            <a:r>
              <a:rPr lang="en-US" altLang="zh-CN" sz="4400" b="0" i="0" dirty="0">
                <a:solidFill>
                  <a:schemeClr val="bg1"/>
                </a:solidFill>
                <a:effectLst/>
                <a:latin typeface="-apple-system"/>
              </a:rPr>
              <a:t>LBPH</a:t>
            </a:r>
            <a:r>
              <a:rPr lang="zh-CN" altLang="en-US" sz="4400" b="0" i="0" dirty="0">
                <a:solidFill>
                  <a:schemeClr val="bg1"/>
                </a:solidFill>
                <a:effectLst/>
                <a:latin typeface="-apple-system"/>
              </a:rPr>
              <a:t>（</a:t>
            </a:r>
            <a:r>
              <a:rPr lang="en-US" altLang="zh-CN" sz="4400" b="0" i="0" dirty="0">
                <a:solidFill>
                  <a:schemeClr val="bg1"/>
                </a:solidFill>
                <a:effectLst/>
                <a:latin typeface="-apple-system"/>
              </a:rPr>
              <a:t>Local Binary Pattern Histogram</a:t>
            </a:r>
            <a:r>
              <a:rPr lang="zh-CN" altLang="en-US" sz="4400" b="0" i="0" dirty="0">
                <a:solidFill>
                  <a:schemeClr val="bg1"/>
                </a:solidFill>
                <a:effectLst/>
                <a:latin typeface="-apple-system"/>
              </a:rPr>
              <a:t>）</a:t>
            </a:r>
            <a:endParaRPr lang="en-US" altLang="zh-CN" sz="4400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 defTabSz="914309"/>
            <a:r>
              <a:rPr lang="zh-CN" altLang="en-US" sz="4400" b="0" i="0" dirty="0">
                <a:solidFill>
                  <a:schemeClr val="bg1"/>
                </a:solidFill>
                <a:effectLst/>
                <a:latin typeface="-apple-system"/>
              </a:rPr>
              <a:t>局部二进制模式直方图</a:t>
            </a:r>
            <a:endParaRPr kumimoji="1" lang="en-US" altLang="zh-CN" sz="4267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E44E74-F720-7338-8CF0-EE80010639D8}"/>
              </a:ext>
            </a:extLst>
          </p:cNvPr>
          <p:cNvSpPr txBox="1"/>
          <p:nvPr/>
        </p:nvSpPr>
        <p:spPr>
          <a:xfrm>
            <a:off x="0" y="2403701"/>
            <a:ext cx="109436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LBPH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方法的基本原理 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LBPH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（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Local Binary Patterns Histogram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，局部二值模式直方图）所使用的模型基于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LBP(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局部二值模式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)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算法。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LBP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最早是被作为一种有效的纹理描述算子提出的，由于在表述图像局部纹理特征上效果明显，而得到广泛应用。 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LBP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算法的基本原理是，将像素点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的值与其最邻近的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个像素点的值逐一比较：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     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 如果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的像素值大于其临近点的像素值，则得到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0</a:t>
            </a: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      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如果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的像素值小于其临近点的像素值，则得到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1 </a:t>
            </a: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             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最后，将像素点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与其周围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个像素点比较所得到的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0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、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1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值连接起来，得到一个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8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位的二进制序列，               将该二进制序列转换为十进制数作为点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的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LBP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值。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719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35021" y="412773"/>
            <a:ext cx="109436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/>
            <a:r>
              <a:rPr lang="en-US" altLang="zh-CN" sz="4400" b="0" i="0" dirty="0">
                <a:solidFill>
                  <a:schemeClr val="bg1"/>
                </a:solidFill>
                <a:effectLst/>
                <a:latin typeface="-apple-system"/>
              </a:rPr>
              <a:t>LBPH</a:t>
            </a:r>
            <a:r>
              <a:rPr lang="zh-CN" altLang="en-US" sz="4400" dirty="0">
                <a:solidFill>
                  <a:schemeClr val="bg1"/>
                </a:solidFill>
                <a:latin typeface="-apple-system"/>
              </a:rPr>
              <a:t>在</a:t>
            </a:r>
            <a:r>
              <a:rPr lang="en-US" altLang="zh-CN" sz="4400" dirty="0">
                <a:solidFill>
                  <a:schemeClr val="bg1"/>
                </a:solidFill>
                <a:latin typeface="-apple-system"/>
              </a:rPr>
              <a:t>OpenCV</a:t>
            </a:r>
            <a:r>
              <a:rPr lang="zh-CN" altLang="en-US" sz="4400" dirty="0">
                <a:solidFill>
                  <a:schemeClr val="bg1"/>
                </a:solidFill>
                <a:latin typeface="-apple-system"/>
              </a:rPr>
              <a:t>中的步骤</a:t>
            </a:r>
            <a:endParaRPr kumimoji="1" lang="en-US" altLang="zh-CN" sz="4267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E44E74-F720-7338-8CF0-EE80010639D8}"/>
              </a:ext>
            </a:extLst>
          </p:cNvPr>
          <p:cNvSpPr txBox="1"/>
          <p:nvPr/>
        </p:nvSpPr>
        <p:spPr>
          <a:xfrm>
            <a:off x="1248383" y="2714986"/>
            <a:ext cx="10943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/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在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OpenCV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中，它提供函数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	cv2.face.LBPHFaceRecognizer_create()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生成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LBPH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识别器实例模型，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	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然后应用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cv2.face_FaceRecognizer.train()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函数完成训练，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  <a:p>
            <a:pPr defTabSz="914309"/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	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最后用</a:t>
            </a:r>
            <a:r>
              <a:rPr kumimoji="1" lang="en-US" altLang="zh-CN" kern="0" dirty="0">
                <a:solidFill>
                  <a:schemeClr val="bg2"/>
                </a:solidFill>
                <a:cs typeface="+mn-ea"/>
                <a:sym typeface="+mn-lt"/>
              </a:rPr>
              <a:t>cv2.face_FaceRecognizer.predict()</a:t>
            </a:r>
            <a:r>
              <a:rPr kumimoji="1" lang="zh-CN" altLang="en-US" kern="0" dirty="0">
                <a:solidFill>
                  <a:schemeClr val="bg2"/>
                </a:solidFill>
                <a:cs typeface="+mn-ea"/>
                <a:sym typeface="+mn-lt"/>
              </a:rPr>
              <a:t>函数完成人脸识别。</a:t>
            </a:r>
            <a:endParaRPr kumimoji="1" lang="en-US" altLang="zh-CN" kern="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49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0000"/>
      </a:accent1>
      <a:accent2>
        <a:srgbClr val="7F7F7F"/>
      </a:accent2>
      <a:accent3>
        <a:srgbClr val="3F3F3F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</TotalTime>
  <Words>1108</Words>
  <Application>Microsoft Office PowerPoint</Application>
  <PresentationFormat>宽屏</PresentationFormat>
  <Paragraphs>120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-apple-system</vt:lpstr>
      <vt:lpstr>Helvetica Neue</vt:lpstr>
      <vt:lpstr>微软雅黑</vt:lpstr>
      <vt:lpstr>Arial</vt:lpstr>
      <vt:lpstr>Calibri</vt:lpstr>
      <vt:lpstr>Century Gothic</vt:lpstr>
      <vt:lpstr>Segoe UI Light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倪 涛涛</cp:lastModifiedBy>
  <cp:revision>71</cp:revision>
  <dcterms:created xsi:type="dcterms:W3CDTF">2015-08-18T02:51:41Z</dcterms:created>
  <dcterms:modified xsi:type="dcterms:W3CDTF">2022-05-24T08:18:17Z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2017-12-21T08:57:50.7795919Z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